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B849-3F74-43CE-A07A-8AF902D34C4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C8BFC-AB90-4444-A6B2-55F0F4D2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5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vœux de Stanislas </a:t>
            </a:r>
            <a:r>
              <a:rPr lang="fr-FR" dirty="0" err="1"/>
              <a:t>Guérini</a:t>
            </a:r>
            <a:r>
              <a:rPr lang="fr-FR" dirty="0"/>
              <a:t> : revoir le statut de la fonction public avec 25% de rémunération « au mérite » à l’appréciation du chef de service. En réponse au 5 point d’indice offert à tous, </a:t>
            </a:r>
            <a:r>
              <a:rPr lang="fr-FR" dirty="0" err="1"/>
              <a:t>Guérini</a:t>
            </a:r>
            <a:r>
              <a:rPr lang="fr-FR" dirty="0"/>
              <a:t> a fait un communiqué annonçant que en moyenne les fonctionnaires étaient augmenté de 300€ écrit en gros et en plus petit il était inscrit, annuel)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C8BFC-AB90-4444-A6B2-55F0F4D2ED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46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64888-1F2C-4D69-80DB-3FBF7ECDE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AC94EB-B07A-4831-BA3F-422A05F03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00C71-9E62-4116-9F82-7C10E1F5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31AE45-8659-45DF-A701-CAA10E84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0B3673-CB9F-408D-97B9-4131797E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7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D13F2-B27C-46DB-A0E2-F9A3E591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A04A4D-D44D-4EC3-8E9C-4543D894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081F53-2967-424C-A677-44EB1993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638F7-C03C-4E53-AE57-39F63B70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C3AD7E-3031-4B14-A78B-1F72688A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4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565EBC-4A1F-4031-972A-4FAF877BD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D41402-E773-4E52-8AD2-F98A431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81B72-658C-4939-8158-F9D996A1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C843-D156-46C4-917C-5E6628B3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DA505F-978D-4244-B150-0A3DCB46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3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DB585-B4CC-4708-B8E6-9F18F48A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6A7B98-10F8-4E5E-9709-25FE9D5ED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56E0A2-A536-4BCA-AF56-6A3B4E5C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9942A1-C84D-427C-84DA-FE42F6FB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6F1378-859D-4FBB-8ABB-4B826408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70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09E51-5B31-46A3-B263-4DEE2FCD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D5F1B4-DFF4-4C17-9E34-86EA062D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E4B2B-82EF-4A3F-81F9-A37B70A9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37B66-775D-4C05-9DF3-A7146204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30633-2FCD-464D-864A-D046DA01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88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B724A-B6C4-46B4-BC08-E3D73689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394A3-80EE-40C2-9C96-53EDFD4A1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EEFB66-8720-428A-9ED4-2CC2EACAE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1034C-D6D3-4E74-8556-B3E0FB9B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DF597F-5EEB-418C-B5B7-F0970792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D1A7B-91E9-4DAA-907F-5C12201D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17F4D-1838-4B98-A314-967EF802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95633D-0D93-4EB8-BD01-5FBA1B8A5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F4BE8D-3BF5-45EF-9667-5704C034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BCA785-81E8-4A8D-A93F-E0D2AD12F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98D0EF-BC03-4191-AA26-06A7AB42B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2CFEB0-DB54-471B-8E77-E395D19D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974153-1391-43F2-BA7E-11A2E321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96066A-3EC5-4914-8B6A-216872C6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5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BBB43-79ED-4632-B4AE-FDB6572F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70C9A4-B19B-43C8-AEC4-D1C9134E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EA5834-AEEE-4E46-B7B8-DE0E4C97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74D190-4D11-4E6D-BB8C-7AAC6332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31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E50C9C-FF1E-498D-91AB-4F52EEA8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6E1E32-250F-436F-BCD7-8BE907DD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C8D72C-B851-41CE-A782-EF29001F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5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90D42-DE71-4F81-873D-7D9F4884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3885B-673E-4BEB-8EE1-E638566D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01AAEF-6D81-4378-B616-CF28297F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3716D5-7345-4C81-9413-9EDB6A47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C7651E-514F-4E55-AB4E-4F9E459D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380DA-7D12-4AF5-B5EF-DE8080AC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18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E3BAF-9456-4F22-B633-32DAEB1D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02FED6-B119-4A38-BC7B-439970776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F7153D-F901-45D9-BBD0-908AA2FBE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99629C-E4C4-4B9D-800F-2C14508C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73DF1B-66EF-423A-866D-08A9CE70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787E3-170C-4C10-BB6A-467DBDB7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FDD3C-23BB-4ED8-A1EA-59663BC2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4EBEC0-A705-4C5C-8AF7-9604D675F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427880-91E4-4E3A-9C33-BDEFBC00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447A-A587-4832-8F3E-7043B49C1C79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FA33A5-67D5-42C7-9D8D-FB3CB82CB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39E9C-A052-47D8-8845-D5888D6A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B90B-B8EA-445C-89C1-42833C1D2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7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ifrance.gouv.fr/loda/id/JORFTEXT000000347402/2020-11-23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nesup.fr/article/fiche-pratique-obligation-de-surveiller-les-examens-halte-aux-ab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snesup.fr/article/loi-immigration-un-recul-inacceptable-des-droits-des-etrangeres-communique-intersyndical-du-21-decembre-20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tion.gouv.fr/bo/2009/48/meng0926957c.html" TargetMode="External"/><Relationship Id="rId5" Type="http://schemas.openxmlformats.org/officeDocument/2006/relationships/hyperlink" Target="https://lesite.snepfsu.fr/actualites/communiques/rencontre-snep-fsu-avec-gabriel-attal-ministre-de-len-et-amelie-oudea-castera-ministre-des-sports/" TargetMode="External"/><Relationship Id="rId4" Type="http://schemas.openxmlformats.org/officeDocument/2006/relationships/hyperlink" Target="https://lesite.snepfsu.fr/actualites/communiques/dhg-2024-atten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su.fr/salaires-postes-conditions-de-travail-reformes-education-en-danger-greve-unitaire-le-1er-fevri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su.fr/salaires-postes-conditions-de-travail-reformes-education-en-danger-greve-unitaire-le-1er-fevri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634" y="5127803"/>
            <a:ext cx="5852834" cy="160683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Heure syndicale 11 janvier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Ordre du jour</a:t>
            </a:r>
          </a:p>
          <a:p>
            <a:pPr marL="571500" indent="-571500">
              <a:buAutoNum type="romanUcPeriod"/>
            </a:pPr>
            <a:r>
              <a:rPr lang="fr-FR" dirty="0"/>
              <a:t>actions en cours- actualités (PES, ORS)</a:t>
            </a:r>
          </a:p>
          <a:p>
            <a:pPr marL="571500" indent="-571500">
              <a:buAutoNum type="romanUcPeriod"/>
            </a:pPr>
            <a:r>
              <a:rPr lang="fr-FR" dirty="0"/>
              <a:t>Réforme de la formation des enseignants</a:t>
            </a:r>
          </a:p>
          <a:p>
            <a:pPr marL="571500" indent="-571500">
              <a:buAutoNum type="romanUcPeriod"/>
            </a:pPr>
            <a:r>
              <a:rPr lang="fr-FR" dirty="0"/>
              <a:t>Modification des remboursements</a:t>
            </a:r>
          </a:p>
          <a:p>
            <a:pPr marL="571500" indent="-571500">
              <a:buAutoNum type="romanUcPeriod"/>
            </a:pPr>
            <a:r>
              <a:rPr lang="fr-FR" dirty="0"/>
              <a:t>Obligations de service</a:t>
            </a:r>
          </a:p>
        </p:txBody>
      </p:sp>
    </p:spTree>
    <p:extLst>
      <p:ext uri="{BB962C8B-B14F-4D97-AF65-F5344CB8AC3E}">
        <p14:creationId xmlns:p14="http://schemas.microsoft.com/office/powerpoint/2010/main" val="98372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Formation des enseignants (FDE)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Position du SNEP :</a:t>
            </a:r>
          </a:p>
          <a:p>
            <a:pPr>
              <a:buFontTx/>
              <a:buChar char="-"/>
            </a:pPr>
            <a:r>
              <a:rPr lang="fr-FR" dirty="0"/>
              <a:t>La précédente réforme (2019) a des conséquences désastreuses (baisse du nombre d’étudiants, conditions d’études dégradés)</a:t>
            </a:r>
          </a:p>
          <a:p>
            <a:pPr>
              <a:buFontTx/>
              <a:buChar char="-"/>
            </a:pPr>
            <a:r>
              <a:rPr lang="fr-FR" dirty="0"/>
              <a:t>La formation STAPS est reconnue comme exigeante et de qualité  malgré la baisse des volumes maquette et des taux d’encadrement insuffisant.</a:t>
            </a:r>
          </a:p>
          <a:p>
            <a:pPr>
              <a:buFontTx/>
              <a:buChar char="-"/>
            </a:pPr>
            <a:r>
              <a:rPr lang="fr-FR" dirty="0"/>
              <a:t>Le CAPEPS est reconnu comme exigent lui aussi</a:t>
            </a:r>
          </a:p>
          <a:p>
            <a:pPr>
              <a:buFontTx/>
              <a:buChar char="-"/>
            </a:pPr>
            <a:r>
              <a:rPr lang="fr-FR" dirty="0"/>
              <a:t>Formation historiquement dite « intégrée »</a:t>
            </a:r>
          </a:p>
        </p:txBody>
      </p:sp>
    </p:spTree>
    <p:extLst>
      <p:ext uri="{BB962C8B-B14F-4D97-AF65-F5344CB8AC3E}">
        <p14:creationId xmlns:p14="http://schemas.microsoft.com/office/powerpoint/2010/main" val="426992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Formation des enseignants (FDE)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Position du SNEP :</a:t>
            </a:r>
          </a:p>
          <a:p>
            <a:pPr>
              <a:buFontTx/>
              <a:buChar char="-"/>
            </a:pPr>
            <a:r>
              <a:rPr lang="fr-FR" dirty="0"/>
              <a:t>La méthode et les délais montrent un mépris (3 mois pour revoir des contenus de Licence-Master-Prépa concours) MEO sept 2024.</a:t>
            </a:r>
          </a:p>
          <a:p>
            <a:pPr>
              <a:buFontTx/>
              <a:buChar char="-"/>
            </a:pPr>
            <a:r>
              <a:rPr lang="fr-FR" dirty="0"/>
              <a:t>Le concours en L3 sera nécessairement revue à la baisse en terme d’exigences.</a:t>
            </a:r>
          </a:p>
          <a:p>
            <a:pPr>
              <a:buFontTx/>
              <a:buChar char="-"/>
            </a:pPr>
            <a:r>
              <a:rPr lang="fr-FR" dirty="0"/>
              <a:t>Méthode et projet ne produiront que des dysfonctionnements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72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Formation des enseignants (FDE)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Position du SNEP :</a:t>
            </a:r>
          </a:p>
          <a:p>
            <a:pPr>
              <a:buFontTx/>
              <a:buChar char="-"/>
            </a:pPr>
            <a:r>
              <a:rPr lang="fr-FR" dirty="0"/>
              <a:t>Il est impossible pour les formateurs STAPS-INSPE d’assurer 2 formations en 2 ans (concours Licence et Master)</a:t>
            </a:r>
          </a:p>
          <a:p>
            <a:pPr>
              <a:buFontTx/>
              <a:buChar char="-"/>
            </a:pPr>
            <a:r>
              <a:rPr lang="fr-FR" dirty="0"/>
              <a:t>Les délais doivent être revus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Craintes d’affaiblissement du rôle du concours (vers sa disparition ?) dans un contexte de montée de la contractualisation (LTFP-juillet 2019)</a:t>
            </a:r>
          </a:p>
        </p:txBody>
      </p:sp>
    </p:spTree>
    <p:extLst>
      <p:ext uri="{BB962C8B-B14F-4D97-AF65-F5344CB8AC3E}">
        <p14:creationId xmlns:p14="http://schemas.microsoft.com/office/powerpoint/2010/main" val="106035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Formation des enseignants (FDE)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Position du SNEP :</a:t>
            </a:r>
          </a:p>
          <a:p>
            <a:pPr marL="0" indent="0">
              <a:buNone/>
            </a:pPr>
            <a:r>
              <a:rPr lang="fr-FR" dirty="0"/>
              <a:t>- Abaissement de la formation universitaire au profit d’une formation « conforme aux attentes de l’institution »(MEN) = caporalisation</a:t>
            </a:r>
          </a:p>
          <a:p>
            <a:pPr>
              <a:buFontTx/>
              <a:buChar char="-"/>
            </a:pPr>
            <a:r>
              <a:rPr lang="fr-FR" dirty="0"/>
              <a:t>Garder une valence universitaire forte (savoirs académiques) et une pré-</a:t>
            </a:r>
            <a:r>
              <a:rPr lang="fr-FR" dirty="0" err="1"/>
              <a:t>professionalisation</a:t>
            </a:r>
            <a:r>
              <a:rPr lang="fr-FR" dirty="0"/>
              <a:t> en  envisageant des </a:t>
            </a:r>
            <a:r>
              <a:rPr lang="fr-FR" dirty="0" err="1"/>
              <a:t>prérecrutement</a:t>
            </a:r>
            <a:r>
              <a:rPr lang="fr-FR" dirty="0"/>
              <a:t> avec rémunération et une entrée progressive dans le métier.</a:t>
            </a:r>
          </a:p>
          <a:p>
            <a:pPr marL="0" indent="0">
              <a:buNone/>
            </a:pPr>
            <a:r>
              <a:rPr lang="fr-FR" dirty="0"/>
              <a:t>- Le concours comme modalité principale d’accès</a:t>
            </a:r>
          </a:p>
        </p:txBody>
      </p:sp>
    </p:spTree>
    <p:extLst>
      <p:ext uri="{BB962C8B-B14F-4D97-AF65-F5344CB8AC3E}">
        <p14:creationId xmlns:p14="http://schemas.microsoft.com/office/powerpoint/2010/main" val="342929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A117EA-48E3-4E57-AE32-30C3C93B1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48" y="0"/>
            <a:ext cx="12061103" cy="6858000"/>
          </a:xfrm>
        </p:spPr>
      </p:pic>
    </p:spTree>
    <p:extLst>
      <p:ext uri="{BB962C8B-B14F-4D97-AF65-F5344CB8AC3E}">
        <p14:creationId xmlns:p14="http://schemas.microsoft.com/office/powerpoint/2010/main" val="417937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D02F9-3CA4-4881-BE32-8F90E693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Essai de projection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E51269F-DDA4-4D88-9E9C-387719100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946739"/>
              </p:ext>
            </p:extLst>
          </p:nvPr>
        </p:nvGraphicFramePr>
        <p:xfrm>
          <a:off x="838200" y="1690688"/>
          <a:ext cx="10515600" cy="46845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21999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567352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166055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834123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8649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64573747"/>
                    </a:ext>
                  </a:extLst>
                </a:gridCol>
              </a:tblGrid>
              <a:tr h="510906">
                <a:tc>
                  <a:txBody>
                    <a:bodyPr/>
                    <a:lstStyle/>
                    <a:p>
                      <a:r>
                        <a:rPr lang="fr-FR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45240"/>
                  </a:ext>
                </a:extLst>
              </a:tr>
              <a:tr h="1118766">
                <a:tc>
                  <a:txBody>
                    <a:bodyPr/>
                    <a:lstStyle/>
                    <a:p>
                      <a:r>
                        <a:rPr lang="fr-FR" dirty="0"/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L1 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rénovée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L2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rénovée </a:t>
                      </a:r>
                      <a:r>
                        <a:rPr lang="fr-FR" dirty="0"/>
                        <a:t>(cohérence L1?)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L3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actuelle ou rénovée ?</a:t>
                      </a:r>
                    </a:p>
                    <a:p>
                      <a:r>
                        <a:rPr lang="fr-FR" dirty="0"/>
                        <a:t>(cohérence avec L1 et L2)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M1 actuel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M2 actuel</a:t>
                      </a:r>
                    </a:p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Ancien concours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87829"/>
                  </a:ext>
                </a:extLst>
              </a:tr>
              <a:tr h="1118766">
                <a:tc>
                  <a:txBody>
                    <a:bodyPr/>
                    <a:lstStyle/>
                    <a:p>
                      <a:r>
                        <a:rPr lang="fr-FR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L2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rénovée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L3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rénovée</a:t>
                      </a:r>
                    </a:p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nouveau concours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F0"/>
                          </a:solidFill>
                        </a:rPr>
                        <a:t>M1 ou concours rénové avec licence acquise 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M2 actuel</a:t>
                      </a:r>
                    </a:p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Ancien concours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21130"/>
                  </a:ext>
                </a:extLst>
              </a:tr>
              <a:tr h="881837">
                <a:tc>
                  <a:txBody>
                    <a:bodyPr/>
                    <a:lstStyle/>
                    <a:p>
                      <a:r>
                        <a:rPr lang="fr-FR" dirty="0"/>
                        <a:t>2026-2027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L3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rénovée</a:t>
                      </a:r>
                    </a:p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Nouveau concours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Prépro</a:t>
                      </a:r>
                      <a:r>
                        <a:rPr lang="fr-FR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00904"/>
                  </a:ext>
                </a:extLst>
              </a:tr>
              <a:tr h="881837">
                <a:tc>
                  <a:txBody>
                    <a:bodyPr/>
                    <a:lstStyle/>
                    <a:p>
                      <a:r>
                        <a:rPr lang="fr-FR" dirty="0"/>
                        <a:t>2027-2028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Prépro</a:t>
                      </a:r>
                      <a:r>
                        <a:rPr lang="fr-FR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Prépro</a:t>
                      </a:r>
                      <a:r>
                        <a:rPr lang="fr-FR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5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56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1B7BA-24A5-45A4-A271-1872F7A5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Modification prise en charge des déplacements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7A87D3-B21B-4FC7-94F1-6D61072C5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09860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DD710-6C58-4A6E-A3B7-A5F7CC01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Obligations de services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C34248-78F9-421D-B82F-F4C470F0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DFEA700-7B8B-4F9E-908B-B82BE349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1464770"/>
            <a:ext cx="10515600" cy="43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hlinkClick r:id="rId4"/>
              </a:rPr>
              <a:t>Décret « Lang »: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Service d’enseignement devant les étudiants :384h de TD/TP</a:t>
            </a:r>
          </a:p>
          <a:p>
            <a:pPr>
              <a:buFontTx/>
              <a:buChar char="-"/>
            </a:pPr>
            <a:r>
              <a:rPr lang="fr-FR" dirty="0"/>
              <a:t>Cas particulier des CM = 1h30 comptée pour 1h effective</a:t>
            </a:r>
          </a:p>
          <a:p>
            <a:pPr>
              <a:buFontTx/>
              <a:buChar char="-"/>
            </a:pPr>
            <a:r>
              <a:rPr lang="fr-FR" dirty="0"/>
              <a:t>APS pour les 2/3 de leur durée réelle (1h30 effective comptée 1h)</a:t>
            </a:r>
          </a:p>
          <a:p>
            <a:pPr>
              <a:buFontTx/>
              <a:buChar char="-"/>
            </a:pPr>
            <a:r>
              <a:rPr lang="fr-FR" dirty="0"/>
              <a:t>La charge annuelle peut donner lieu à une répartition variable hebdomadaire et au sein de l’année universitaire</a:t>
            </a:r>
          </a:p>
          <a:p>
            <a:pPr>
              <a:buFontTx/>
              <a:buChar char="-"/>
            </a:pPr>
            <a:r>
              <a:rPr lang="fr-FR" dirty="0"/>
              <a:t>Le service hebdomadaire (…) ne doit toutefois pas être supérieur à 15h pour les professeurs agrégés et 18h pour les autres enseignants »</a:t>
            </a:r>
          </a:p>
        </p:txBody>
      </p:sp>
    </p:spTree>
    <p:extLst>
      <p:ext uri="{BB962C8B-B14F-4D97-AF65-F5344CB8AC3E}">
        <p14:creationId xmlns:p14="http://schemas.microsoft.com/office/powerpoint/2010/main" val="270890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DD710-6C58-4A6E-A3B7-A5F7CC01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Obligations de services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C34248-78F9-421D-B82F-F4C470F0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DFEA700-7B8B-4F9E-908B-B82BE349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39"/>
            <a:ext cx="10515600" cy="43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hlinkClick r:id="rId4"/>
              </a:rPr>
              <a:t>Surveillance d’examen (site SNESUP fiche examen EC) :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Les obligations de services sont constituée par le face à face pédagogique.</a:t>
            </a:r>
          </a:p>
          <a:p>
            <a:pPr>
              <a:buFontTx/>
              <a:buChar char="-"/>
            </a:pPr>
            <a:r>
              <a:rPr lang="fr-FR" dirty="0"/>
              <a:t>Le statut particulier des EC impose « [les] services d’enseignement s’accompagnent de la préparation et du contrôle des connaissances y afférents » (vision extensive de l’administration du « contrôle de connaissance »)</a:t>
            </a:r>
          </a:p>
          <a:p>
            <a:pPr>
              <a:buFontTx/>
              <a:buChar char="-"/>
            </a:pPr>
            <a:r>
              <a:rPr lang="fr-FR" dirty="0"/>
              <a:t>La surveillance d’enseignement autre est contrer par une jurisprudence récente (décision n°20NC03617 du 28 avril 2022 de la cour administrative d’appel de Nancy)</a:t>
            </a:r>
          </a:p>
        </p:txBody>
      </p:sp>
    </p:spTree>
    <p:extLst>
      <p:ext uri="{BB962C8B-B14F-4D97-AF65-F5344CB8AC3E}">
        <p14:creationId xmlns:p14="http://schemas.microsoft.com/office/powerpoint/2010/main" val="210267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262" y="5118038"/>
            <a:ext cx="6337738" cy="1739962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Actions en cours- actualités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Courrier Rectrice – sans réponse mais…</a:t>
            </a:r>
          </a:p>
          <a:p>
            <a:pPr>
              <a:buFontTx/>
              <a:buChar char="-"/>
            </a:pPr>
            <a:r>
              <a:rPr lang="fr-FR" dirty="0"/>
              <a:t>Annonce GT 21 décembre (communiqué) :</a:t>
            </a:r>
          </a:p>
          <a:p>
            <a:pPr lvl="1">
              <a:buFontTx/>
              <a:buChar char="-"/>
            </a:pPr>
            <a:r>
              <a:rPr lang="fr-FR" dirty="0"/>
              <a:t>PES portée à 3100€ annuel (en septembre l’engagement était 2785€) au 1</a:t>
            </a:r>
            <a:r>
              <a:rPr lang="fr-FR" baseline="30000" dirty="0"/>
              <a:t>er</a:t>
            </a:r>
            <a:r>
              <a:rPr lang="fr-FR" dirty="0"/>
              <a:t> janvier 2024</a:t>
            </a:r>
          </a:p>
          <a:p>
            <a:pPr lvl="1">
              <a:buFontTx/>
              <a:buChar char="-"/>
            </a:pPr>
            <a:r>
              <a:rPr lang="fr-FR" dirty="0"/>
              <a:t>PES mensualisée</a:t>
            </a:r>
          </a:p>
          <a:p>
            <a:pPr lvl="1">
              <a:buFontTx/>
              <a:buChar char="-"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Points de vigilance:</a:t>
            </a:r>
          </a:p>
          <a:p>
            <a:pPr marL="457200" lvl="1" indent="0">
              <a:buNone/>
            </a:pPr>
            <a:r>
              <a:rPr lang="fr-FR" dirty="0"/>
              <a:t>- Décret Lang (93) ORS sera rouvert pour permettre aux PE d’accéder aux équivalence horaire.</a:t>
            </a:r>
          </a:p>
        </p:txBody>
      </p:sp>
    </p:spTree>
    <p:extLst>
      <p:ext uri="{BB962C8B-B14F-4D97-AF65-F5344CB8AC3E}">
        <p14:creationId xmlns:p14="http://schemas.microsoft.com/office/powerpoint/2010/main" val="274159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actualités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>
                <a:hlinkClick r:id="rId4"/>
              </a:rPr>
              <a:t>CSA MEN 21 décembre </a:t>
            </a:r>
            <a:r>
              <a:rPr lang="fr-FR" dirty="0"/>
              <a:t>: création de poste uniquement pour « le choc des savoirs » et en partis financé par la suppression de la technologie en 6</a:t>
            </a:r>
            <a:r>
              <a:rPr lang="fr-FR" baseline="30000" dirty="0"/>
              <a:t>E</a:t>
            </a:r>
            <a:r>
              <a:rPr lang="fr-FR" dirty="0"/>
              <a:t>.</a:t>
            </a:r>
          </a:p>
          <a:p>
            <a:pPr>
              <a:buFontTx/>
              <a:buChar char="-"/>
            </a:pPr>
            <a:r>
              <a:rPr lang="fr-FR" dirty="0">
                <a:hlinkClick r:id="rId5"/>
              </a:rPr>
              <a:t>Audience du SNEP-FSU le 21 décembre</a:t>
            </a:r>
            <a:r>
              <a:rPr lang="fr-FR" dirty="0"/>
              <a:t> avec le MEN et la MJS (4h d’EPS, Programmes, FDE, UNSS, </a:t>
            </a:r>
            <a:r>
              <a:rPr lang="fr-FR" dirty="0">
                <a:hlinkClick r:id="rId6"/>
              </a:rPr>
              <a:t>réécriture de la circulaire de 76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Loi Immigration </a:t>
            </a:r>
            <a:r>
              <a:rPr lang="fr-FR" dirty="0">
                <a:hlinkClick r:id="rId7"/>
              </a:rPr>
              <a:t>communiqué intersyndical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02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actualités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Mobilisation à venir :</a:t>
            </a:r>
          </a:p>
          <a:p>
            <a:pPr marL="0" indent="0">
              <a:buNone/>
            </a:pPr>
            <a:r>
              <a:rPr lang="fr-FR" dirty="0"/>
              <a:t>11 janvier Grève féministe contre les V.S.S</a:t>
            </a:r>
          </a:p>
          <a:p>
            <a:pPr marL="0" indent="0">
              <a:buNone/>
            </a:pPr>
            <a:r>
              <a:rPr lang="fr-FR" dirty="0"/>
              <a:t>14 janvier mobilisation contre la Loi immigration (dimanche)</a:t>
            </a:r>
          </a:p>
          <a:p>
            <a:pPr marL="0" indent="0">
              <a:buNone/>
            </a:pPr>
            <a:r>
              <a:rPr lang="fr-FR" dirty="0"/>
              <a:t>21 janvier mobilisation contre la Loi immigration (dimanche)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Février  </a:t>
            </a:r>
            <a:r>
              <a:rPr lang="fr-FR" dirty="0">
                <a:hlinkClick r:id="rId4"/>
              </a:rPr>
              <a:t>Salaires, contre les suppressions de postes, contre les réformes à marche forcée </a:t>
            </a:r>
            <a:r>
              <a:rPr lang="fr-FR" dirty="0"/>
              <a:t> (Educ)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Mars un temps fort EPS à Paris</a:t>
            </a:r>
          </a:p>
        </p:txBody>
      </p:sp>
    </p:spTree>
    <p:extLst>
      <p:ext uri="{BB962C8B-B14F-4D97-AF65-F5344CB8AC3E}">
        <p14:creationId xmlns:p14="http://schemas.microsoft.com/office/powerpoint/2010/main" val="419124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actualités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Mobilisation à venir :</a:t>
            </a:r>
          </a:p>
          <a:p>
            <a:pPr marL="0" indent="0">
              <a:buNone/>
            </a:pPr>
            <a:r>
              <a:rPr lang="fr-FR" dirty="0"/>
              <a:t>11 janvier Grève féministe contre les V.S.S</a:t>
            </a:r>
          </a:p>
          <a:p>
            <a:pPr marL="0" indent="0">
              <a:buNone/>
            </a:pPr>
            <a:r>
              <a:rPr lang="fr-FR" dirty="0"/>
              <a:t>14 janvier mobilisation contre la Loi immigration (dimanche)</a:t>
            </a:r>
          </a:p>
          <a:p>
            <a:pPr marL="0" indent="0">
              <a:buNone/>
            </a:pPr>
            <a:r>
              <a:rPr lang="fr-FR" dirty="0"/>
              <a:t>21 janvier mobilisation contre la Loi immigration (dimanche)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Février  Salaires, </a:t>
            </a:r>
            <a:r>
              <a:rPr lang="fr-FR" dirty="0">
                <a:hlinkClick r:id="rId4"/>
              </a:rPr>
              <a:t>contre les suppressions de postes, contre les réformes à marche forcée (Lycée pro, choc des savoirs) </a:t>
            </a:r>
            <a:r>
              <a:rPr lang="fr-FR" dirty="0"/>
              <a:t>(Educ)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Mars un temps fort EPS à Paris</a:t>
            </a:r>
          </a:p>
        </p:txBody>
      </p:sp>
    </p:spTree>
    <p:extLst>
      <p:ext uri="{BB962C8B-B14F-4D97-AF65-F5344CB8AC3E}">
        <p14:creationId xmlns:p14="http://schemas.microsoft.com/office/powerpoint/2010/main" val="100896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BE06A4-D825-4BC4-B44D-A91362BE8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81" y="210355"/>
            <a:ext cx="9805438" cy="6060504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242BBB0-5620-4381-BA2E-7393125B673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838200" y="6176960"/>
            <a:ext cx="10515600" cy="681039"/>
          </a:xfrm>
        </p:spPr>
        <p:txBody>
          <a:bodyPr>
            <a:normAutofit/>
          </a:bodyPr>
          <a:lstStyle/>
          <a:p>
            <a:r>
              <a:rPr lang="fr-FR" dirty="0"/>
              <a:t>Source : François </a:t>
            </a:r>
            <a:r>
              <a:rPr lang="fr-FR" dirty="0" err="1"/>
              <a:t>Geerolf</a:t>
            </a:r>
            <a:r>
              <a:rPr lang="fr-FR" dirty="0"/>
              <a:t> (économiste OFCE, prof. Science po)</a:t>
            </a:r>
          </a:p>
        </p:txBody>
      </p:sp>
    </p:spTree>
    <p:extLst>
      <p:ext uri="{BB962C8B-B14F-4D97-AF65-F5344CB8AC3E}">
        <p14:creationId xmlns:p14="http://schemas.microsoft.com/office/powerpoint/2010/main" val="216485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44EBF75-7911-4D62-BEB1-FE11712E7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029" y="143458"/>
            <a:ext cx="4277709" cy="65710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9EC37E-A3F1-49E3-A868-CCE1F7C74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E4AEBC0-F755-4B54-A3AD-6206052BA3AD}"/>
              </a:ext>
            </a:extLst>
          </p:cNvPr>
          <p:cNvSpPr txBox="1">
            <a:spLocks/>
          </p:cNvSpPr>
          <p:nvPr/>
        </p:nvSpPr>
        <p:spPr>
          <a:xfrm>
            <a:off x="5213130" y="903890"/>
            <a:ext cx="6140669" cy="405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D’après la DEPP: </a:t>
            </a:r>
          </a:p>
          <a:p>
            <a:pPr>
              <a:buFontTx/>
              <a:buChar char="-"/>
            </a:pPr>
            <a:r>
              <a:rPr lang="fr-FR" dirty="0"/>
              <a:t>Les classe les plus chargée de l’UE</a:t>
            </a:r>
          </a:p>
          <a:p>
            <a:pPr>
              <a:buFontTx/>
              <a:buChar char="-"/>
            </a:pPr>
            <a:r>
              <a:rPr lang="fr-FR" dirty="0"/>
              <a:t>Les enseignants français sont ceux qui assurent un nombre d’heure devant élève parmi les plus élevés</a:t>
            </a:r>
          </a:p>
          <a:p>
            <a:pPr>
              <a:buFontTx/>
              <a:buChar char="-"/>
            </a:pPr>
            <a:r>
              <a:rPr lang="fr-FR" dirty="0"/>
              <a:t>Leurs salaires sont inférieurs à la moyenne de l’OCDE</a:t>
            </a:r>
          </a:p>
        </p:txBody>
      </p:sp>
    </p:spTree>
    <p:extLst>
      <p:ext uri="{BB962C8B-B14F-4D97-AF65-F5344CB8AC3E}">
        <p14:creationId xmlns:p14="http://schemas.microsoft.com/office/powerpoint/2010/main" val="424862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19768-C243-4EC5-AA38-40AAFC2FD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18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40" y="5062547"/>
            <a:ext cx="6539860" cy="179545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6B662C-4229-4AAA-A1B5-85C7085C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Formation des enseignants (FDE)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881D7-8B70-4B88-9F20-30FB652D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78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Retour sur le document du GT de novembre, sa forme et son fond</a:t>
            </a:r>
          </a:p>
        </p:txBody>
      </p:sp>
    </p:spTree>
    <p:extLst>
      <p:ext uri="{BB962C8B-B14F-4D97-AF65-F5344CB8AC3E}">
        <p14:creationId xmlns:p14="http://schemas.microsoft.com/office/powerpoint/2010/main" val="309342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45B8B-09B0-4751-97B2-B765EC22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F0C9F-E06F-4E55-917E-CF3C8C08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29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934</Words>
  <Application>Microsoft Office PowerPoint</Application>
  <PresentationFormat>Grand écran</PresentationFormat>
  <Paragraphs>111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Heure syndicale 11 janvier 2023</vt:lpstr>
      <vt:lpstr>I. Actions en cours- actualités</vt:lpstr>
      <vt:lpstr>I. actualités</vt:lpstr>
      <vt:lpstr>I. actualités</vt:lpstr>
      <vt:lpstr>I. actualités</vt:lpstr>
      <vt:lpstr>Présentation PowerPoint</vt:lpstr>
      <vt:lpstr>Présentation PowerPoint</vt:lpstr>
      <vt:lpstr>I. Formation des enseignants (FDE)</vt:lpstr>
      <vt:lpstr>Présentation PowerPoint</vt:lpstr>
      <vt:lpstr>I. Formation des enseignants (FDE)</vt:lpstr>
      <vt:lpstr>I. Formation des enseignants (FDE)</vt:lpstr>
      <vt:lpstr>I. Formation des enseignants (FDE)</vt:lpstr>
      <vt:lpstr>I. Formation des enseignants (FDE)</vt:lpstr>
      <vt:lpstr>Présentation PowerPoint</vt:lpstr>
      <vt:lpstr>Essai de projection</vt:lpstr>
      <vt:lpstr>3. Modification prise en charge des déplacements </vt:lpstr>
      <vt:lpstr>4. Obligations de services</vt:lpstr>
      <vt:lpstr>4. Obligations de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Heure syndicale 11 janvier 2023</dc:title>
  <dc:creator>Christopher Vettori</dc:creator>
  <cp:lastModifiedBy>Christopher Vettori</cp:lastModifiedBy>
  <cp:revision>20</cp:revision>
  <dcterms:created xsi:type="dcterms:W3CDTF">2024-01-10T06:23:11Z</dcterms:created>
  <dcterms:modified xsi:type="dcterms:W3CDTF">2024-01-11T11:59:20Z</dcterms:modified>
</cp:coreProperties>
</file>